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68" r:id="rId2"/>
    <p:sldId id="369" r:id="rId3"/>
    <p:sldId id="423" r:id="rId4"/>
    <p:sldId id="371" r:id="rId5"/>
    <p:sldId id="370" r:id="rId6"/>
    <p:sldId id="424" r:id="rId7"/>
    <p:sldId id="372" r:id="rId8"/>
    <p:sldId id="374" r:id="rId9"/>
    <p:sldId id="416" r:id="rId10"/>
    <p:sldId id="417" r:id="rId11"/>
    <p:sldId id="418" r:id="rId12"/>
    <p:sldId id="375" r:id="rId13"/>
    <p:sldId id="419" r:id="rId14"/>
    <p:sldId id="420" r:id="rId15"/>
    <p:sldId id="373" r:id="rId16"/>
    <p:sldId id="421" r:id="rId17"/>
    <p:sldId id="422" r:id="rId18"/>
    <p:sldId id="378" r:id="rId19"/>
    <p:sldId id="379" r:id="rId20"/>
    <p:sldId id="425" r:id="rId21"/>
    <p:sldId id="381" r:id="rId22"/>
    <p:sldId id="382" r:id="rId23"/>
    <p:sldId id="383" r:id="rId24"/>
    <p:sldId id="426" r:id="rId25"/>
    <p:sldId id="384" r:id="rId26"/>
    <p:sldId id="385" r:id="rId27"/>
    <p:sldId id="386" r:id="rId28"/>
    <p:sldId id="387" r:id="rId29"/>
    <p:sldId id="388" r:id="rId30"/>
    <p:sldId id="413" r:id="rId31"/>
    <p:sldId id="389" r:id="rId32"/>
    <p:sldId id="390" r:id="rId33"/>
    <p:sldId id="391" r:id="rId34"/>
    <p:sldId id="392" r:id="rId35"/>
    <p:sldId id="393" r:id="rId36"/>
    <p:sldId id="431" r:id="rId37"/>
    <p:sldId id="427" r:id="rId38"/>
    <p:sldId id="396" r:id="rId39"/>
    <p:sldId id="397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398" r:id="rId48"/>
    <p:sldId id="402" r:id="rId49"/>
    <p:sldId id="403" r:id="rId50"/>
    <p:sldId id="404" r:id="rId51"/>
    <p:sldId id="399" r:id="rId52"/>
    <p:sldId id="412" r:id="rId53"/>
    <p:sldId id="428" r:id="rId54"/>
    <p:sldId id="414" r:id="rId55"/>
    <p:sldId id="415" r:id="rId56"/>
    <p:sldId id="430" r:id="rId57"/>
    <p:sldId id="429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1"/>
    <p:restoredTop sz="93074" autoAdjust="0"/>
  </p:normalViewPr>
  <p:slideViewPr>
    <p:cSldViewPr snapToGrid="0">
      <p:cViewPr>
        <p:scale>
          <a:sx n="93" d="100"/>
          <a:sy n="93" d="100"/>
        </p:scale>
        <p:origin x="142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cuments/Courses/201/Data/Chapter%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Targets of Chapter 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Sheet2!$J$3</c:f>
              <c:strCache>
                <c:ptCount val="1"/>
                <c:pt idx="0">
                  <c:v>vs Canada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Sheet2!$I$4:$I$25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Sheet2!$J$4:$J$25</c:f>
              <c:numCache>
                <c:formatCode>General</c:formatCode>
                <c:ptCount val="22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26-6F4E-9FDD-5B238F2583B9}"/>
            </c:ext>
          </c:extLst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vs Mexico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Sheet2!$I$4:$I$25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Sheet2!$K$4:$K$25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26-6F4E-9FDD-5B238F2583B9}"/>
            </c:ext>
          </c:extLst>
        </c:ser>
        <c:ser>
          <c:idx val="2"/>
          <c:order val="2"/>
          <c:tx>
            <c:strRef>
              <c:f>Sheet2!$L$3</c:f>
              <c:strCache>
                <c:ptCount val="1"/>
                <c:pt idx="0">
                  <c:v>vs US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Sheet2!$I$4:$I$25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Sheet2!$L$4:$L$25</c:f>
              <c:numCache>
                <c:formatCode>General</c:formatCode>
                <c:ptCount val="22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  <c:pt idx="10">
                  <c:v>11</c:v>
                </c:pt>
                <c:pt idx="11">
                  <c:v>7</c:v>
                </c:pt>
                <c:pt idx="12">
                  <c:v>6</c:v>
                </c:pt>
                <c:pt idx="13">
                  <c:v>2</c:v>
                </c:pt>
                <c:pt idx="14">
                  <c:v>1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26-6F4E-9FDD-5B238F258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660176"/>
        <c:axId val="93341088"/>
      </c:lineChart>
      <c:catAx>
        <c:axId val="9366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41088"/>
        <c:crosses val="autoZero"/>
        <c:auto val="1"/>
        <c:lblAlgn val="ctr"/>
        <c:lblOffset val="100"/>
        <c:noMultiLvlLbl val="0"/>
      </c:catAx>
      <c:valAx>
        <c:axId val="9334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6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Users of Chapter 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Sheet2!$O$3</c:f>
              <c:strCache>
                <c:ptCount val="1"/>
                <c:pt idx="0">
                  <c:v>by Canada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Sheet2!$N$4:$N$25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Sheet2!$O$4:$O$25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8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F8-5B48-919D-4BFB2FC811C6}"/>
            </c:ext>
          </c:extLst>
        </c:ser>
        <c:ser>
          <c:idx val="1"/>
          <c:order val="1"/>
          <c:tx>
            <c:strRef>
              <c:f>Sheet2!$P$3</c:f>
              <c:strCache>
                <c:ptCount val="1"/>
                <c:pt idx="0">
                  <c:v>by Mexico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Sheet2!$N$4:$N$25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Sheet2!$P$4:$P$25</c:f>
              <c:numCache>
                <c:formatCode>General</c:formatCode>
                <c:ptCount val="22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F8-5B48-919D-4BFB2FC811C6}"/>
            </c:ext>
          </c:extLst>
        </c:ser>
        <c:ser>
          <c:idx val="2"/>
          <c:order val="2"/>
          <c:tx>
            <c:strRef>
              <c:f>Sheet2!$Q$3</c:f>
              <c:strCache>
                <c:ptCount val="1"/>
                <c:pt idx="0">
                  <c:v>by US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Sheet2!$N$4:$N$25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Sheet2!$Q$4:$Q$25</c:f>
              <c:numCache>
                <c:formatCode>General</c:formatCode>
                <c:ptCount val="22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F8-5B48-919D-4BFB2FC811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080624"/>
        <c:axId val="-1225536"/>
      </c:lineChart>
      <c:catAx>
        <c:axId val="960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5536"/>
        <c:crosses val="autoZero"/>
        <c:auto val="1"/>
        <c:lblAlgn val="ctr"/>
        <c:lblOffset val="100"/>
        <c:noMultiLvlLbl val="0"/>
      </c:catAx>
      <c:valAx>
        <c:axId val="-12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8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4/21/18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4/21/18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646331"/>
          </a:xfrm>
        </p:spPr>
        <p:txBody>
          <a:bodyPr/>
          <a:lstStyle/>
          <a:p>
            <a:pPr algn="ctr"/>
            <a:r>
              <a:rPr lang="en-US" sz="3600" dirty="0"/>
              <a:t>NAFTA and Its Renegotiation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458419"/>
            <a:ext cx="6705600" cy="1175706"/>
          </a:xfrm>
        </p:spPr>
        <p:txBody>
          <a:bodyPr/>
          <a:lstStyle/>
          <a:p>
            <a:pPr algn="ctr"/>
            <a:r>
              <a:rPr lang="en-US" dirty="0"/>
              <a:t>Alan V. Deardorff</a:t>
            </a:r>
          </a:p>
          <a:p>
            <a:pPr algn="ctr"/>
            <a:r>
              <a:rPr lang="en-US" dirty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00751" y="4528966"/>
            <a:ext cx="715742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at Adult Learning Institute</a:t>
            </a:r>
          </a:p>
          <a:p>
            <a:pPr algn="ctr"/>
            <a:r>
              <a:rPr lang="en-US" sz="2400" dirty="0"/>
              <a:t>Oakland Community College</a:t>
            </a:r>
          </a:p>
          <a:p>
            <a:pPr algn="ctr"/>
            <a:r>
              <a:rPr lang="en-US" sz="2400" dirty="0"/>
              <a:t>April 24, 2018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650"/>
            <a:ext cx="9144000" cy="553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Lecture 5:  NAFTA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158750"/>
            <a:ext cx="5981700" cy="654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9618"/>
            <a:ext cx="152771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Source:  AFL-CIO, “NAFTA at 20”</a:t>
            </a:r>
          </a:p>
        </p:txBody>
      </p:sp>
    </p:spTree>
    <p:extLst>
      <p:ext uri="{BB962C8B-B14F-4D97-AF65-F5344CB8AC3E}">
        <p14:creationId xmlns:p14="http://schemas.microsoft.com/office/powerpoint/2010/main" val="1524093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2135969"/>
          </a:xfrm>
        </p:spPr>
        <p:txBody>
          <a:bodyPr/>
          <a:lstStyle/>
          <a:p>
            <a:r>
              <a:rPr lang="en-US" dirty="0"/>
              <a:t>Wages</a:t>
            </a:r>
          </a:p>
          <a:p>
            <a:pPr lvl="1"/>
            <a:r>
              <a:rPr lang="en-US" dirty="0"/>
              <a:t>Fell in Mexico</a:t>
            </a:r>
          </a:p>
          <a:p>
            <a:pPr lvl="1"/>
            <a:r>
              <a:rPr lang="en-US" dirty="0"/>
              <a:t>No effect on average in 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419225" y="1035049"/>
            <a:ext cx="7239000" cy="560388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Real Wages Plummeted!</a:t>
            </a:r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01025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3" imgW="4673600" imgH="2743200" progId="Excel.Sheet.8">
                  <p:embed/>
                </p:oleObj>
              </mc:Choice>
              <mc:Fallback>
                <p:oleObj name="Chart" r:id="rId3" imgW="4673600" imgH="274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01025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9415" name="Line 7"/>
          <p:cNvSpPr>
            <a:spLocks noChangeShapeType="1"/>
          </p:cNvSpPr>
          <p:nvPr/>
        </p:nvSpPr>
        <p:spPr bwMode="auto">
          <a:xfrm flipV="1">
            <a:off x="3733800" y="2819400"/>
            <a:ext cx="0" cy="2438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V="1">
            <a:off x="4191000" y="2819400"/>
            <a:ext cx="0" cy="2438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17" name="Text Box 9"/>
          <p:cNvSpPr txBox="1">
            <a:spLocks noChangeArrowheads="1"/>
          </p:cNvSpPr>
          <p:nvPr/>
        </p:nvSpPr>
        <p:spPr bwMode="auto">
          <a:xfrm>
            <a:off x="990600" y="2362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29418" name="Text Box 10"/>
          <p:cNvSpPr txBox="1">
            <a:spLocks noChangeArrowheads="1"/>
          </p:cNvSpPr>
          <p:nvPr/>
        </p:nvSpPr>
        <p:spPr bwMode="auto">
          <a:xfrm>
            <a:off x="6324600" y="236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29419" name="Freeform 11"/>
          <p:cNvSpPr>
            <a:spLocks/>
          </p:cNvSpPr>
          <p:nvPr/>
        </p:nvSpPr>
        <p:spPr bwMode="auto">
          <a:xfrm>
            <a:off x="1524000" y="2614613"/>
            <a:ext cx="2192338" cy="447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218" y="273"/>
              </a:cxn>
              <a:cxn ang="0">
                <a:pos x="1134" y="26"/>
              </a:cxn>
              <a:cxn ang="0">
                <a:pos x="1381" y="118"/>
              </a:cxn>
            </a:cxnLst>
            <a:rect l="0" t="0" r="r" b="b"/>
            <a:pathLst>
              <a:path w="1381" h="282">
                <a:moveTo>
                  <a:pt x="0" y="81"/>
                </a:moveTo>
                <a:cubicBezTo>
                  <a:pt x="15" y="161"/>
                  <a:pt x="29" y="282"/>
                  <a:pt x="218" y="273"/>
                </a:cubicBezTo>
                <a:cubicBezTo>
                  <a:pt x="407" y="264"/>
                  <a:pt x="940" y="52"/>
                  <a:pt x="1134" y="26"/>
                </a:cubicBezTo>
                <a:cubicBezTo>
                  <a:pt x="1328" y="0"/>
                  <a:pt x="1330" y="99"/>
                  <a:pt x="1381" y="118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420" name="Freeform 12"/>
          <p:cNvSpPr>
            <a:spLocks/>
          </p:cNvSpPr>
          <p:nvPr/>
        </p:nvSpPr>
        <p:spPr bwMode="auto">
          <a:xfrm>
            <a:off x="4224338" y="2600325"/>
            <a:ext cx="2633662" cy="465138"/>
          </a:xfrm>
          <a:custGeom>
            <a:avLst/>
            <a:gdLst/>
            <a:ahLst/>
            <a:cxnLst>
              <a:cxn ang="0">
                <a:pos x="1659" y="90"/>
              </a:cxn>
              <a:cxn ang="0">
                <a:pos x="1396" y="282"/>
              </a:cxn>
              <a:cxn ang="0">
                <a:pos x="301" y="26"/>
              </a:cxn>
              <a:cxn ang="0">
                <a:pos x="0" y="127"/>
              </a:cxn>
            </a:cxnLst>
            <a:rect l="0" t="0" r="r" b="b"/>
            <a:pathLst>
              <a:path w="1659" h="293">
                <a:moveTo>
                  <a:pt x="1659" y="90"/>
                </a:moveTo>
                <a:cubicBezTo>
                  <a:pt x="1641" y="170"/>
                  <a:pt x="1622" y="293"/>
                  <a:pt x="1396" y="282"/>
                </a:cubicBezTo>
                <a:cubicBezTo>
                  <a:pt x="1170" y="271"/>
                  <a:pt x="534" y="52"/>
                  <a:pt x="301" y="26"/>
                </a:cubicBezTo>
                <a:cubicBezTo>
                  <a:pt x="68" y="0"/>
                  <a:pt x="63" y="106"/>
                  <a:pt x="0" y="127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Mexico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466850" y="906462"/>
            <a:ext cx="7239000" cy="860425"/>
          </a:xfrm>
        </p:spPr>
        <p:txBody>
          <a:bodyPr/>
          <a:lstStyle/>
          <a:p>
            <a:r>
              <a:rPr lang="en-US" sz="3600" b="0">
                <a:solidFill>
                  <a:srgbClr val="FF0000"/>
                </a:solidFill>
                <a:latin typeface="+mn-lt"/>
              </a:rPr>
              <a:t>Real </a:t>
            </a:r>
            <a:r>
              <a:rPr lang="en-US" sz="3600" b="0" dirty="0">
                <a:solidFill>
                  <a:srgbClr val="FF0000"/>
                </a:solidFill>
                <a:latin typeface="+mn-lt"/>
              </a:rPr>
              <a:t>Wage:  No Change</a:t>
            </a:r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486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5181600" imgH="2946400" progId="Excel.Sheet.8">
                  <p:embed/>
                </p:oleObj>
              </mc:Choice>
              <mc:Fallback>
                <p:oleObj name="Chart" r:id="rId3" imgW="5181600" imgH="2946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48650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7607" name="Line 7"/>
          <p:cNvSpPr>
            <a:spLocks noChangeShapeType="1"/>
          </p:cNvSpPr>
          <p:nvPr/>
        </p:nvSpPr>
        <p:spPr bwMode="auto">
          <a:xfrm flipV="1">
            <a:off x="4267200" y="3124200"/>
            <a:ext cx="0" cy="2209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 flipV="1">
            <a:off x="4648200" y="3124200"/>
            <a:ext cx="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990600" y="205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7610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7611" name="Freeform 11"/>
          <p:cNvSpPr>
            <a:spLocks/>
          </p:cNvSpPr>
          <p:nvPr/>
        </p:nvSpPr>
        <p:spPr bwMode="auto">
          <a:xfrm>
            <a:off x="18288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auto">
          <a:xfrm flipH="1">
            <a:off x="4648200" y="24384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2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2566857"/>
          </a:xfrm>
        </p:spPr>
        <p:txBody>
          <a:bodyPr/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No effect on overall US employment or unemployment</a:t>
            </a:r>
          </a:p>
          <a:p>
            <a:pPr lvl="1"/>
            <a:r>
              <a:rPr lang="en-US" dirty="0"/>
              <a:t>Pockets of disruption across 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900112"/>
            <a:ext cx="7239000" cy="1127125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  <a:latin typeface="+mn-lt"/>
              </a:rPr>
              <a:t>Unemployment:  No effect (or fell)</a:t>
            </a:r>
          </a:p>
        </p:txBody>
      </p:sp>
      <p:graphicFrame>
        <p:nvGraphicFramePr>
          <p:cNvPr id="53350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76400"/>
          <a:ext cx="8248650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hart" r:id="rId3" imgW="5537200" imgH="3238500" progId="Excel.Sheet.8">
                  <p:embed/>
                </p:oleObj>
              </mc:Choice>
              <mc:Fallback>
                <p:oleObj name="Chart" r:id="rId3" imgW="5537200" imgH="3238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248650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11" name="Line 7"/>
          <p:cNvSpPr>
            <a:spLocks noChangeShapeType="1"/>
          </p:cNvSpPr>
          <p:nvPr/>
        </p:nvSpPr>
        <p:spPr bwMode="auto">
          <a:xfrm flipV="1">
            <a:off x="3962400" y="2971800"/>
            <a:ext cx="0" cy="2514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 flipV="1">
            <a:off x="4343400" y="2971800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3" name="Text Box 9"/>
          <p:cNvSpPr txBox="1">
            <a:spLocks noChangeArrowheads="1"/>
          </p:cNvSpPr>
          <p:nvPr/>
        </p:nvSpPr>
        <p:spPr bwMode="auto">
          <a:xfrm>
            <a:off x="838200" y="190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NAFTA</a:t>
            </a:r>
          </a:p>
        </p:txBody>
      </p:sp>
      <p:sp>
        <p:nvSpPr>
          <p:cNvPr id="533514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Peso Crisis</a:t>
            </a:r>
          </a:p>
        </p:txBody>
      </p:sp>
      <p:sp>
        <p:nvSpPr>
          <p:cNvPr id="533515" name="Freeform 11"/>
          <p:cNvSpPr>
            <a:spLocks/>
          </p:cNvSpPr>
          <p:nvPr/>
        </p:nvSpPr>
        <p:spPr bwMode="auto">
          <a:xfrm>
            <a:off x="1524000" y="22860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516" name="Freeform 12"/>
          <p:cNvSpPr>
            <a:spLocks/>
          </p:cNvSpPr>
          <p:nvPr/>
        </p:nvSpPr>
        <p:spPr bwMode="auto">
          <a:xfrm flipH="1">
            <a:off x="4343400" y="2362200"/>
            <a:ext cx="24384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88"/>
              </a:cxn>
              <a:cxn ang="0">
                <a:pos x="1248" y="288"/>
              </a:cxn>
              <a:cxn ang="0">
                <a:pos x="1536" y="432"/>
              </a:cxn>
            </a:cxnLst>
            <a:rect l="0" t="0" r="r" b="b"/>
            <a:pathLst>
              <a:path w="1536" h="432">
                <a:moveTo>
                  <a:pt x="0" y="0"/>
                </a:moveTo>
                <a:cubicBezTo>
                  <a:pt x="16" y="120"/>
                  <a:pt x="32" y="240"/>
                  <a:pt x="240" y="288"/>
                </a:cubicBezTo>
                <a:cubicBezTo>
                  <a:pt x="448" y="336"/>
                  <a:pt x="1032" y="264"/>
                  <a:pt x="1248" y="288"/>
                </a:cubicBezTo>
                <a:cubicBezTo>
                  <a:pt x="1464" y="312"/>
                  <a:pt x="1488" y="408"/>
                  <a:pt x="1536" y="43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22400" y="274638"/>
            <a:ext cx="726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F52"/>
                </a:solidFill>
                <a:latin typeface="Palatino Linotype" pitchFamily="16" charset="0"/>
                <a:ea typeface="ＭＳ Ｐゴシック" charset="-128"/>
              </a:defRPr>
            </a:lvl9pPr>
          </a:lstStyle>
          <a:p>
            <a:r>
              <a:rPr lang="en-US" dirty="0"/>
              <a:t>What Happened:  U.S.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73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88950"/>
            <a:ext cx="8458200" cy="588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178" y="6454698"/>
            <a:ext cx="4809892" cy="31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Hakobyan and McLaren (2016)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41434" y="1416205"/>
            <a:ext cx="277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(Consistent Public-Use Microdata Areas)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1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2997744"/>
          </a:xfrm>
        </p:spPr>
        <p:txBody>
          <a:bodyPr/>
          <a:lstStyle/>
          <a:p>
            <a:r>
              <a:rPr lang="en-US" dirty="0"/>
              <a:t>Supply chains</a:t>
            </a:r>
          </a:p>
          <a:p>
            <a:pPr lvl="1"/>
            <a:r>
              <a:rPr lang="en-US" dirty="0"/>
              <a:t>US manufacturing moved inputs to low-cost locations across N. America</a:t>
            </a:r>
          </a:p>
          <a:p>
            <a:pPr lvl="1"/>
            <a:r>
              <a:rPr lang="en-US" dirty="0"/>
              <a:t>US firms became more competitive with firms abroad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8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5312223"/>
          </a:xfrm>
        </p:spPr>
        <p:txBody>
          <a:bodyPr/>
          <a:lstStyle/>
          <a:p>
            <a:r>
              <a:rPr lang="en-US" dirty="0"/>
              <a:t>Consumers</a:t>
            </a:r>
          </a:p>
          <a:p>
            <a:pPr lvl="1"/>
            <a:r>
              <a:rPr lang="en-US" dirty="0"/>
              <a:t>As always with freer trade, the ultimate beneficiaries are consumers</a:t>
            </a:r>
          </a:p>
          <a:p>
            <a:pPr lvl="2"/>
            <a:r>
              <a:rPr lang="en-US" dirty="0"/>
              <a:t>Lower prices for</a:t>
            </a:r>
          </a:p>
          <a:p>
            <a:pPr lvl="3"/>
            <a:r>
              <a:rPr lang="en-US" dirty="0"/>
              <a:t>Imported consumer goods</a:t>
            </a:r>
          </a:p>
          <a:p>
            <a:pPr lvl="3"/>
            <a:r>
              <a:rPr lang="en-US" dirty="0"/>
              <a:t>Domestically produced goods and services that use cheaper imported inputs</a:t>
            </a:r>
          </a:p>
          <a:p>
            <a:pPr lvl="2"/>
            <a:r>
              <a:rPr lang="en-US" dirty="0"/>
              <a:t>Greater variety of goods to choose from</a:t>
            </a:r>
          </a:p>
          <a:p>
            <a:pPr lvl="1"/>
            <a:r>
              <a:rPr lang="en-US" dirty="0"/>
              <a:t>These gains are hard to measure</a:t>
            </a:r>
          </a:p>
          <a:p>
            <a:pPr lvl="2"/>
            <a:r>
              <a:rPr lang="en-US" dirty="0"/>
              <a:t>One indicator may be the low rates of price inflation experienced under NAFTA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/>
              <a:t>NAFTA</a:t>
            </a:r>
          </a:p>
          <a:p>
            <a:pPr lvl="1"/>
            <a:r>
              <a:rPr lang="en-US" dirty="0"/>
              <a:t>What it is</a:t>
            </a:r>
          </a:p>
          <a:p>
            <a:pPr lvl="1"/>
            <a:r>
              <a:rPr lang="en-US" dirty="0"/>
              <a:t>What have been its effects</a:t>
            </a:r>
          </a:p>
          <a:p>
            <a:r>
              <a:rPr lang="en-US" dirty="0"/>
              <a:t>Renegotiation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Issues</a:t>
            </a:r>
          </a:p>
          <a:p>
            <a:pPr lvl="1"/>
            <a:r>
              <a:rPr lang="en-US" dirty="0"/>
              <a:t>Autos</a:t>
            </a:r>
          </a:p>
          <a:p>
            <a:pPr lvl="1"/>
            <a:r>
              <a:rPr lang="en-US" dirty="0"/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NAFTA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it is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been its effects</a:t>
            </a:r>
          </a:p>
          <a:p>
            <a:r>
              <a:rPr lang="en-US" dirty="0"/>
              <a:t>Renegotiation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Autos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18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724096"/>
          </a:xfrm>
        </p:spPr>
        <p:txBody>
          <a:bodyPr/>
          <a:lstStyle/>
          <a:p>
            <a:r>
              <a:rPr lang="en-US" sz="2800" dirty="0"/>
              <a:t>Donald Trump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Trump opposed NAFTA as early as 1993</a:t>
            </a:r>
          </a:p>
          <a:p>
            <a:pPr lvl="2"/>
            <a:r>
              <a:rPr lang="en-US" sz="2000" dirty="0"/>
              <a:t>“The Mexicans want it, and that doesn't sound good to me.”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r>
              <a:rPr lang="en-US" sz="2400" dirty="0"/>
              <a:t>As candidate in 2016</a:t>
            </a:r>
          </a:p>
          <a:p>
            <a:pPr lvl="2"/>
            <a:r>
              <a:rPr lang="en-US" sz="2000" dirty="0">
                <a:solidFill>
                  <a:srgbClr val="002060"/>
                </a:solidFill>
              </a:rPr>
              <a:t>“The single worst trade deal ever approved in this country” 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After inauguration Jan 23, 2017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29" y="4684953"/>
            <a:ext cx="4060372" cy="1347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957" y="4690235"/>
            <a:ext cx="449943" cy="32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Renegotiation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847207"/>
          </a:xfrm>
        </p:spPr>
        <p:txBody>
          <a:bodyPr/>
          <a:lstStyle/>
          <a:p>
            <a:r>
              <a:rPr lang="en-US" sz="2800" dirty="0"/>
              <a:t>Donald Trump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April 26:  Threatened to pull out of NAFTA completely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April 27:  Decided not to, and to renegotiate instead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May 18:  Formally launched renegotiation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pPr lvl="2"/>
            <a:endParaRPr lang="en-US" sz="2000" dirty="0">
              <a:solidFill>
                <a:srgbClr val="002060"/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8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Renegotiation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8BC64B-8B42-F04D-8A5A-D289D54F5066}"/>
              </a:ext>
            </a:extLst>
          </p:cNvPr>
          <p:cNvSpPr txBox="1">
            <a:spLocks/>
          </p:cNvSpPr>
          <p:nvPr/>
        </p:nvSpPr>
        <p:spPr bwMode="auto">
          <a:xfrm>
            <a:off x="1302327" y="1253836"/>
            <a:ext cx="739832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</a:rPr>
              <a:t>August 16, 2017:  Negotiations began</a:t>
            </a:r>
          </a:p>
          <a:p>
            <a:pPr lvl="1"/>
            <a:r>
              <a:rPr lang="en-US" sz="2400" dirty="0"/>
              <a:t>Round 1:  Aug 16-20, Washington, DC</a:t>
            </a:r>
          </a:p>
          <a:p>
            <a:pPr lvl="1"/>
            <a:r>
              <a:rPr lang="en-US" sz="2400" dirty="0"/>
              <a:t>Round 2:  Sep 1-5, Mexico City</a:t>
            </a:r>
          </a:p>
          <a:p>
            <a:pPr lvl="1"/>
            <a:r>
              <a:rPr lang="en-US" sz="2400" dirty="0"/>
              <a:t>Round 3:  Sep 23-27, Ottawa</a:t>
            </a:r>
          </a:p>
          <a:p>
            <a:pPr lvl="1"/>
            <a:r>
              <a:rPr lang="en-US" sz="2400" dirty="0"/>
              <a:t>Round 4:  Oct 11-15, Washington, DC</a:t>
            </a:r>
          </a:p>
          <a:p>
            <a:pPr lvl="1"/>
            <a:r>
              <a:rPr lang="en-US" sz="2400" dirty="0"/>
              <a:t>Round 5:  Nov 17-21, Mexico City</a:t>
            </a:r>
          </a:p>
          <a:p>
            <a:pPr lvl="1"/>
            <a:r>
              <a:rPr lang="en-US" sz="2400" dirty="0"/>
              <a:t>Round 6:  Jan 23-28, Montreal</a:t>
            </a:r>
          </a:p>
          <a:p>
            <a:pPr lvl="1"/>
            <a:r>
              <a:rPr lang="en-US" sz="2400" dirty="0"/>
              <a:t>Round 7:  Feb 25 – Mar 5, Mexico City</a:t>
            </a:r>
          </a:p>
          <a:p>
            <a:pPr lvl="1"/>
            <a:r>
              <a:rPr lang="en-US" sz="2400" dirty="0"/>
              <a:t>Round 8:  Planned for Apr 8, Washington, DC, on hold</a:t>
            </a:r>
          </a:p>
          <a:p>
            <a:pPr lvl="2"/>
            <a:r>
              <a:rPr lang="en-US" sz="2000" dirty="0"/>
              <a:t>“High-level” meetings happening instead</a:t>
            </a:r>
          </a:p>
          <a:p>
            <a:pPr lvl="2"/>
            <a:r>
              <a:rPr lang="en-US" sz="2000" dirty="0"/>
              <a:t>Aim to finish by early May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pPr lvl="2"/>
            <a:endParaRPr lang="en-US" sz="1800" dirty="0">
              <a:solidFill>
                <a:srgbClr val="002060"/>
              </a:solidFill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19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NAFTA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it is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been its effects</a:t>
            </a:r>
          </a:p>
          <a:p>
            <a:r>
              <a:rPr lang="en-US" dirty="0"/>
              <a:t>Renegotiation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Timeline</a:t>
            </a:r>
          </a:p>
          <a:p>
            <a:pPr lvl="1"/>
            <a:r>
              <a:rPr lang="en-US" dirty="0"/>
              <a:t>Issues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Autos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8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3501" y="1409700"/>
            <a:ext cx="3837214" cy="5152180"/>
          </a:xfrm>
        </p:spPr>
        <p:txBody>
          <a:bodyPr/>
          <a:lstStyle/>
          <a:p>
            <a:r>
              <a:rPr lang="en-US" dirty="0"/>
              <a:t>Issues (US)</a:t>
            </a:r>
          </a:p>
          <a:p>
            <a:pPr lvl="1"/>
            <a:r>
              <a:rPr lang="en-US" dirty="0"/>
              <a:t>Trade imbalances</a:t>
            </a:r>
          </a:p>
          <a:p>
            <a:pPr lvl="1"/>
            <a:r>
              <a:rPr lang="en-US" dirty="0"/>
              <a:t>Reciprocal duty-free market access </a:t>
            </a:r>
          </a:p>
          <a:p>
            <a:pPr lvl="1"/>
            <a:r>
              <a:rPr lang="en-US" dirty="0"/>
              <a:t>Rules of origin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Digital trade</a:t>
            </a:r>
          </a:p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ISDS</a:t>
            </a:r>
          </a:p>
          <a:p>
            <a:pPr lvl="1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06786" y="1953986"/>
            <a:ext cx="3837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State-owned enterprises</a:t>
            </a:r>
          </a:p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Labor standards</a:t>
            </a:r>
          </a:p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Chapter 19</a:t>
            </a:r>
          </a:p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Procurement</a:t>
            </a:r>
          </a:p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Currency manipulation</a:t>
            </a:r>
          </a:p>
          <a:p>
            <a:pPr lvl="1"/>
            <a:r>
              <a:rPr lang="en-US" kern="0" dirty="0">
                <a:solidFill>
                  <a:srgbClr val="002060"/>
                </a:solidFill>
                <a:latin typeface="Palatino Linotype" charset="0"/>
                <a:ea typeface="Palatino Linotype" charset="0"/>
                <a:cs typeface="Palatino Linotype" charset="0"/>
              </a:rPr>
              <a:t>Sunset clause</a:t>
            </a:r>
          </a:p>
          <a:p>
            <a:pPr lvl="1"/>
            <a:endParaRPr lang="en-US" kern="0" dirty="0">
              <a:solidFill>
                <a:srgbClr val="00206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7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73199" y="1397000"/>
            <a:ext cx="7282543" cy="4525963"/>
          </a:xfrm>
        </p:spPr>
        <p:txBody>
          <a:bodyPr/>
          <a:lstStyle/>
          <a:p>
            <a:r>
              <a:rPr lang="en-US" dirty="0"/>
              <a:t>Other Issues (Canada)</a:t>
            </a:r>
          </a:p>
          <a:p>
            <a:pPr lvl="1"/>
            <a:r>
              <a:rPr lang="en-US" dirty="0"/>
              <a:t>Gender rights</a:t>
            </a:r>
          </a:p>
          <a:p>
            <a:pPr lvl="1"/>
            <a:r>
              <a:rPr lang="en-US" dirty="0"/>
              <a:t>Indigenous rights</a:t>
            </a:r>
          </a:p>
          <a:p>
            <a:pPr lvl="1"/>
            <a:r>
              <a:rPr lang="en-US" dirty="0"/>
              <a:t>Freer movement of professionals</a:t>
            </a:r>
          </a:p>
          <a:p>
            <a:pPr lvl="1"/>
            <a:r>
              <a:rPr lang="en-US" dirty="0"/>
              <a:t>Dairy &amp; poultry</a:t>
            </a:r>
          </a:p>
          <a:p>
            <a:pPr lvl="1"/>
            <a:r>
              <a:rPr lang="en-US" dirty="0"/>
              <a:t>Cultural exemptions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06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2399" y="1358900"/>
            <a:ext cx="7282543" cy="4525963"/>
          </a:xfrm>
        </p:spPr>
        <p:txBody>
          <a:bodyPr/>
          <a:lstStyle/>
          <a:p>
            <a:r>
              <a:rPr lang="en-US" dirty="0"/>
              <a:t>Other Issues (Mexico)</a:t>
            </a:r>
          </a:p>
          <a:p>
            <a:pPr lvl="1"/>
            <a:r>
              <a:rPr lang="en-US" dirty="0"/>
              <a:t>Avoid increased US tariffs on Mexico’s exports (80% of Mexico’s exports are to the US)</a:t>
            </a:r>
          </a:p>
          <a:p>
            <a:pPr lvl="1"/>
            <a:r>
              <a:rPr lang="en-US" dirty="0"/>
              <a:t>Anti-corruption</a:t>
            </a:r>
          </a:p>
          <a:p>
            <a:pPr lvl="1"/>
            <a:r>
              <a:rPr lang="en-US" dirty="0"/>
              <a:t>Energy, financial services and telecommunications</a:t>
            </a:r>
          </a:p>
          <a:p>
            <a:pPr lvl="1"/>
            <a:r>
              <a:rPr lang="en-US" dirty="0"/>
              <a:t>Guest worker program in 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2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60499" y="1333500"/>
            <a:ext cx="7282543" cy="5546134"/>
          </a:xfrm>
        </p:spPr>
        <p:txBody>
          <a:bodyPr/>
          <a:lstStyle/>
          <a:p>
            <a:r>
              <a:rPr lang="en-US" sz="2400" dirty="0"/>
              <a:t>Trade imbalances</a:t>
            </a:r>
          </a:p>
          <a:p>
            <a:pPr lvl="1"/>
            <a:r>
              <a:rPr lang="en-US" sz="2000" dirty="0"/>
              <a:t>The US top priority is to “Improve the U.S. trade balance and reduce the trade deficit with the NAFTA countries.”</a:t>
            </a:r>
          </a:p>
          <a:p>
            <a:pPr lvl="1"/>
            <a:r>
              <a:rPr lang="en-US" sz="2000" dirty="0"/>
              <a:t>That is not something that can itself be written into the NAFTA agreement</a:t>
            </a:r>
          </a:p>
          <a:p>
            <a:pPr lvl="1"/>
            <a:r>
              <a:rPr lang="en-US" sz="2000" dirty="0"/>
              <a:t>So the question will be which changes in the agreement might do this</a:t>
            </a:r>
          </a:p>
          <a:p>
            <a:pPr lvl="1"/>
            <a:r>
              <a:rPr lang="en-US" sz="2000" dirty="0"/>
              <a:t>One possibility is a “trigger mechanism” that raises tariffs if goal of reducing deficit is not met</a:t>
            </a:r>
          </a:p>
          <a:p>
            <a:pPr lvl="1"/>
            <a:r>
              <a:rPr lang="en-US" sz="2000" dirty="0"/>
              <a:t>Most economists agree that trade deficits</a:t>
            </a:r>
          </a:p>
          <a:p>
            <a:pPr lvl="2"/>
            <a:r>
              <a:rPr lang="en-US" sz="1800" dirty="0"/>
              <a:t>Are </a:t>
            </a:r>
            <a:r>
              <a:rPr lang="en-US" sz="1800" u="sng" dirty="0"/>
              <a:t>not</a:t>
            </a:r>
            <a:r>
              <a:rPr lang="en-US" sz="1800" dirty="0"/>
              <a:t> the result of trade policies</a:t>
            </a:r>
          </a:p>
          <a:p>
            <a:pPr lvl="2"/>
            <a:r>
              <a:rPr lang="en-US" sz="1800" dirty="0"/>
              <a:t>Don’t mean deficit country is losing</a:t>
            </a:r>
          </a:p>
          <a:p>
            <a:pPr lvl="2"/>
            <a:r>
              <a:rPr lang="en-US" sz="1800" dirty="0"/>
              <a:t>Result from spending more than income</a:t>
            </a:r>
          </a:p>
          <a:p>
            <a:pPr lvl="2"/>
            <a:endParaRPr lang="en-US" sz="1800" u="sng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4627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11299" y="1308100"/>
            <a:ext cx="7282543" cy="5189113"/>
          </a:xfrm>
        </p:spPr>
        <p:txBody>
          <a:bodyPr/>
          <a:lstStyle/>
          <a:p>
            <a:r>
              <a:rPr lang="en-US" sz="2800" dirty="0"/>
              <a:t>Rules of origin</a:t>
            </a:r>
          </a:p>
          <a:p>
            <a:pPr lvl="1"/>
            <a:r>
              <a:rPr lang="en-US" sz="2000" dirty="0"/>
              <a:t>The TPP would have reduced the requirement for North American content in autos from 62.5% to below 50%.</a:t>
            </a:r>
          </a:p>
          <a:p>
            <a:pPr lvl="1"/>
            <a:r>
              <a:rPr lang="en-US" sz="2000" dirty="0"/>
              <a:t>The new NAFTA will almost certainly </a:t>
            </a:r>
            <a:r>
              <a:rPr lang="en-US" sz="2000" u="sng" dirty="0"/>
              <a:t>increase</a:t>
            </a:r>
            <a:r>
              <a:rPr lang="en-US" sz="2000" dirty="0"/>
              <a:t> this requirement for autos and other products, to 85%.</a:t>
            </a:r>
          </a:p>
          <a:p>
            <a:pPr lvl="1"/>
            <a:r>
              <a:rPr lang="en-US" sz="2000" dirty="0"/>
              <a:t>The question will be:  how much, and how disruptive will it be</a:t>
            </a:r>
          </a:p>
          <a:p>
            <a:pPr lvl="1"/>
            <a:r>
              <a:rPr lang="en-US" sz="2000" dirty="0"/>
              <a:t>If too high, some producers will revert to sourcing from outside NAFTA</a:t>
            </a:r>
          </a:p>
          <a:p>
            <a:pPr lvl="1"/>
            <a:r>
              <a:rPr lang="en-US" sz="2000" dirty="0" err="1"/>
              <a:t>Lighthizer</a:t>
            </a:r>
            <a:r>
              <a:rPr lang="en-US" sz="2000" dirty="0"/>
              <a:t>  wants “higher NAFTA content and substantial (50%) American content”.  </a:t>
            </a:r>
          </a:p>
          <a:p>
            <a:pPr lvl="2"/>
            <a:r>
              <a:rPr lang="en-US" sz="1600" dirty="0"/>
              <a:t>That would be unprecedented in an FTA</a:t>
            </a:r>
          </a:p>
          <a:p>
            <a:pPr lvl="2"/>
            <a:r>
              <a:rPr lang="en-US" sz="1600" dirty="0"/>
              <a:t>That has now been dropped, in favor of other more complex requirements (e.g., % from high-wage labor)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5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/>
              <a:t>NAFTA</a:t>
            </a:r>
          </a:p>
          <a:p>
            <a:pPr lvl="1"/>
            <a:r>
              <a:rPr lang="en-US" dirty="0"/>
              <a:t>What it is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been its effects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Renegotiation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Timeline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Autos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3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</a:t>
            </a:r>
            <a:r>
              <a:rPr lang="en-US"/>
              <a:t>:  Freund, Caroline, “Streamlining Rules of Origin,” Policy Brief 17-25, Peterson Institute for International Economics, June 2017.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3500"/>
            <a:ext cx="7267280" cy="4940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9300" y="228600"/>
            <a:ext cx="7239000" cy="11271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How Tighter Rules </a:t>
            </a:r>
            <a:r>
              <a:rPr lang="en-US"/>
              <a:t>of Origin Can Increase Imports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2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3199" y="1346200"/>
            <a:ext cx="7282543" cy="4881336"/>
          </a:xfrm>
        </p:spPr>
        <p:txBody>
          <a:bodyPr/>
          <a:lstStyle/>
          <a:p>
            <a:r>
              <a:rPr lang="en-US" dirty="0"/>
              <a:t>ISDS = Investor-State Dispute Settlement (Chapter 11 of NAFTA)</a:t>
            </a:r>
          </a:p>
          <a:p>
            <a:pPr lvl="1"/>
            <a:r>
              <a:rPr lang="en-US" dirty="0"/>
              <a:t>U.S. has so far never lost an ISDS case</a:t>
            </a:r>
          </a:p>
          <a:p>
            <a:pPr lvl="1"/>
            <a:r>
              <a:rPr lang="en-US" dirty="0"/>
              <a:t>Trump seems to want it retained (as do US large corporations)</a:t>
            </a:r>
          </a:p>
          <a:p>
            <a:pPr lvl="1"/>
            <a:r>
              <a:rPr lang="en-US" dirty="0"/>
              <a:t>USTR wants to eliminate it (as does the AFL/CIO)</a:t>
            </a:r>
          </a:p>
          <a:p>
            <a:pPr lvl="1"/>
            <a:r>
              <a:rPr lang="en-US" dirty="0"/>
              <a:t>Canada &amp; Mexico want to keep it, and may just allow US to “opt out”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13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2399" y="1308100"/>
            <a:ext cx="7282543" cy="4525963"/>
          </a:xfrm>
        </p:spPr>
        <p:txBody>
          <a:bodyPr/>
          <a:lstStyle/>
          <a:p>
            <a:r>
              <a:rPr lang="en-US" dirty="0"/>
              <a:t>Chapter 19</a:t>
            </a:r>
          </a:p>
          <a:p>
            <a:pPr lvl="1"/>
            <a:r>
              <a:rPr lang="en-US" dirty="0"/>
              <a:t>This now allows NAFTA countries an appeal against AD &amp; CVD actions</a:t>
            </a:r>
          </a:p>
          <a:p>
            <a:pPr lvl="1"/>
            <a:r>
              <a:rPr lang="en-US" dirty="0"/>
              <a:t>Canada insists on keeping it</a:t>
            </a:r>
          </a:p>
          <a:p>
            <a:pPr lvl="1"/>
            <a:r>
              <a:rPr lang="en-US" dirty="0"/>
              <a:t>US wants it removed</a:t>
            </a:r>
          </a:p>
          <a:p>
            <a:pPr lvl="1"/>
            <a:r>
              <a:rPr lang="en-US" dirty="0"/>
              <a:t>You can see why from the data below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735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40014"/>
              </p:ext>
            </p:extLst>
          </p:nvPr>
        </p:nvGraphicFramePr>
        <p:xfrm>
          <a:off x="15875" y="495999"/>
          <a:ext cx="9112250" cy="586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64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38424"/>
              </p:ext>
            </p:extLst>
          </p:nvPr>
        </p:nvGraphicFramePr>
        <p:xfrm>
          <a:off x="272956" y="509217"/>
          <a:ext cx="8598090" cy="564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5729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8599" y="1333500"/>
            <a:ext cx="7282543" cy="4525963"/>
          </a:xfrm>
        </p:spPr>
        <p:txBody>
          <a:bodyPr/>
          <a:lstStyle/>
          <a:p>
            <a:r>
              <a:rPr lang="en-US" dirty="0"/>
              <a:t>Dairy &amp; poultry</a:t>
            </a:r>
          </a:p>
          <a:p>
            <a:pPr lvl="1"/>
            <a:r>
              <a:rPr lang="en-US" dirty="0"/>
              <a:t>Canada wants to keep its “supply management system for dairy and poultry”</a:t>
            </a:r>
          </a:p>
          <a:p>
            <a:pPr lvl="2"/>
            <a:r>
              <a:rPr lang="en-US" dirty="0"/>
              <a:t>Supply management allows farmers to act collectively to manage supply and price</a:t>
            </a:r>
          </a:p>
          <a:p>
            <a:pPr lvl="1"/>
            <a:r>
              <a:rPr lang="en-US" dirty="0"/>
              <a:t>Canada has a 270% tariff on dairy imports (with a small quota tariff-free)</a:t>
            </a:r>
          </a:p>
          <a:p>
            <a:pPr lvl="1"/>
            <a:r>
              <a:rPr lang="en-US" dirty="0"/>
              <a:t>This was exempted from liberalization in NAFTA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02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Issues in More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98599" y="1333500"/>
            <a:ext cx="7282543" cy="3945696"/>
          </a:xfrm>
        </p:spPr>
        <p:txBody>
          <a:bodyPr/>
          <a:lstStyle/>
          <a:p>
            <a:r>
              <a:rPr lang="en-US" dirty="0"/>
              <a:t>Sunset Clause</a:t>
            </a:r>
          </a:p>
          <a:p>
            <a:pPr lvl="1"/>
            <a:r>
              <a:rPr lang="en-US" dirty="0"/>
              <a:t>US wants the renegotiated NAFTA to expire after some period (5 years)</a:t>
            </a:r>
          </a:p>
          <a:p>
            <a:pPr lvl="1"/>
            <a:r>
              <a:rPr lang="en-US" dirty="0"/>
              <a:t>To be renewed only with another renegotiation</a:t>
            </a:r>
          </a:p>
          <a:p>
            <a:pPr lvl="1"/>
            <a:r>
              <a:rPr lang="en-US" dirty="0"/>
              <a:t>This would undermine its usefulness to investors, which may be the point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28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NAFTA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it is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been its effects</a:t>
            </a:r>
          </a:p>
          <a:p>
            <a:r>
              <a:rPr lang="en-US" dirty="0"/>
              <a:t>Renegotiation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Timeline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/>
            <a:r>
              <a:rPr lang="en-US" dirty="0"/>
              <a:t>Autos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5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the Auto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241161"/>
          </a:xfrm>
        </p:spPr>
        <p:txBody>
          <a:bodyPr/>
          <a:lstStyle/>
          <a:p>
            <a:r>
              <a:rPr lang="en-US" dirty="0"/>
              <a:t>Effects of NAFTA</a:t>
            </a:r>
          </a:p>
          <a:p>
            <a:pPr lvl="1"/>
            <a:r>
              <a:rPr lang="en-US" dirty="0"/>
              <a:t>Supply chains extended across NAFTA countries </a:t>
            </a:r>
          </a:p>
          <a:p>
            <a:pPr lvl="2"/>
            <a:r>
              <a:rPr lang="en-US" dirty="0"/>
              <a:t>True in much of manufacturing, but especially in autos</a:t>
            </a:r>
          </a:p>
          <a:p>
            <a:pPr lvl="1"/>
            <a:r>
              <a:rPr lang="en-US" dirty="0"/>
              <a:t>Producers became more competitive with producers outside NAFTA</a:t>
            </a:r>
          </a:p>
          <a:p>
            <a:pPr lvl="1"/>
            <a:r>
              <a:rPr lang="en-US" dirty="0"/>
              <a:t>Some plants closed or moved, and US jobs were lost</a:t>
            </a:r>
          </a:p>
        </p:txBody>
      </p:sp>
    </p:spTree>
    <p:extLst>
      <p:ext uri="{BB962C8B-B14F-4D97-AF65-F5344CB8AC3E}">
        <p14:creationId xmlns:p14="http://schemas.microsoft.com/office/powerpoint/2010/main" val="347512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the Auto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57"/>
            <a:ext cx="9144000" cy="4188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48300"/>
            <a:ext cx="4813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From:  CAR, “NAFTA Briefing,” January 2017</a:t>
            </a:r>
          </a:p>
        </p:txBody>
      </p:sp>
    </p:spTree>
    <p:extLst>
      <p:ext uri="{BB962C8B-B14F-4D97-AF65-F5344CB8AC3E}">
        <p14:creationId xmlns:p14="http://schemas.microsoft.com/office/powerpoint/2010/main" val="27344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573560"/>
          </a:xfrm>
        </p:spPr>
        <p:txBody>
          <a:bodyPr/>
          <a:lstStyle/>
          <a:p>
            <a:r>
              <a:rPr lang="en-US" dirty="0"/>
              <a:t>North American Free Trade Agreement among US, Canada, Mexico</a:t>
            </a:r>
          </a:p>
          <a:p>
            <a:r>
              <a:rPr lang="en-US" dirty="0"/>
              <a:t>FTA = </a:t>
            </a:r>
          </a:p>
          <a:p>
            <a:pPr lvl="1"/>
            <a:r>
              <a:rPr lang="en-US" dirty="0"/>
              <a:t>Zero tariffs on imports from partners</a:t>
            </a:r>
          </a:p>
          <a:p>
            <a:pPr lvl="1"/>
            <a:r>
              <a:rPr lang="en-US" dirty="0"/>
              <a:t>Unchanged tariffs on imports from outside</a:t>
            </a:r>
          </a:p>
          <a:p>
            <a:pPr lvl="1"/>
            <a:r>
              <a:rPr lang="en-US" dirty="0"/>
              <a:t>Rules of origin (ROOs) to qualify for zero 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12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</a:t>
            </a:r>
            <a:r>
              <a:rPr lang="en-US"/>
              <a:t>:  Freund, Caroline, “Streamlining Rules of Origin,” Policy Brief 17-25, Peterson Institute for International Economics, June 2017.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8" y="1308100"/>
            <a:ext cx="8613183" cy="4927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the Auto Sector</a:t>
            </a:r>
          </a:p>
        </p:txBody>
      </p:sp>
    </p:spTree>
    <p:extLst>
      <p:ext uri="{BB962C8B-B14F-4D97-AF65-F5344CB8AC3E}">
        <p14:creationId xmlns:p14="http://schemas.microsoft.com/office/powerpoint/2010/main" val="771884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601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5057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1455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7237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5664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4545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the Auto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61665"/>
          </a:xfrm>
        </p:spPr>
        <p:txBody>
          <a:bodyPr/>
          <a:lstStyle/>
          <a:p>
            <a:pPr lvl="1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813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From:  CAR, “NAFTA Briefing,” January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22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5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/>
              <a:t>Growing Together: Economic Ties between the United States and Mexico</a:t>
            </a:r>
            <a:r>
              <a:rPr lang="en-US"/>
              <a:t>, Wilson Center, March 2017.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06500"/>
            <a:ext cx="8915400" cy="5016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Supply Chains</a:t>
            </a:r>
          </a:p>
        </p:txBody>
      </p:sp>
    </p:spTree>
    <p:extLst>
      <p:ext uri="{BB962C8B-B14F-4D97-AF65-F5344CB8AC3E}">
        <p14:creationId xmlns:p14="http://schemas.microsoft.com/office/powerpoint/2010/main" val="503870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From:  </a:t>
            </a:r>
            <a:r>
              <a:rPr lang="en-US" dirty="0" err="1"/>
              <a:t>Parilla</a:t>
            </a:r>
            <a:r>
              <a:rPr lang="en-US"/>
              <a:t>, Joseph, “How US states rely on the NAFTA supply chain,” </a:t>
            </a:r>
            <a:r>
              <a:rPr lang="en-US" i="1"/>
              <a:t>The Avenue</a:t>
            </a:r>
            <a:r>
              <a:rPr lang="en-US"/>
              <a:t>, blog, Brookings, March 30, 2017.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7499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Supply Chains</a:t>
            </a:r>
          </a:p>
        </p:txBody>
      </p:sp>
    </p:spTree>
    <p:extLst>
      <p:ext uri="{BB962C8B-B14F-4D97-AF65-F5344CB8AC3E}">
        <p14:creationId xmlns:p14="http://schemas.microsoft.com/office/powerpoint/2010/main" val="200470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3539430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Negotiated under George H.W. Bush</a:t>
            </a:r>
          </a:p>
          <a:p>
            <a:pPr lvl="1"/>
            <a:r>
              <a:rPr lang="en-US" dirty="0"/>
              <a:t>Approved by Congress under Clinton</a:t>
            </a:r>
          </a:p>
          <a:p>
            <a:pPr lvl="1"/>
            <a:r>
              <a:rPr lang="en-US" dirty="0"/>
              <a:t>Went into effect 1994</a:t>
            </a:r>
          </a:p>
          <a:p>
            <a:pPr lvl="1"/>
            <a:r>
              <a:rPr lang="en-US" dirty="0"/>
              <a:t>Followed at end of 1994 by Peso Crisis</a:t>
            </a:r>
          </a:p>
          <a:p>
            <a:pPr lvl="2"/>
            <a:r>
              <a:rPr lang="en-US" dirty="0"/>
              <a:t>Mexico’s currency fell by half</a:t>
            </a:r>
          </a:p>
          <a:p>
            <a:pPr lvl="2"/>
            <a:r>
              <a:rPr lang="en-US" dirty="0"/>
              <a:t>Mexico plunged into recession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83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From:  </a:t>
            </a:r>
            <a:r>
              <a:rPr lang="en-US" dirty="0" err="1"/>
              <a:t>Parilla</a:t>
            </a:r>
            <a:r>
              <a:rPr lang="en-US"/>
              <a:t>, Joseph, “How US states rely on the NAFTA supply chain,” </a:t>
            </a:r>
            <a:r>
              <a:rPr lang="en-US" i="1"/>
              <a:t>The Avenue</a:t>
            </a:r>
            <a:r>
              <a:rPr lang="en-US"/>
              <a:t>, blog, Brookings, March 30, 2017.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178050"/>
            <a:ext cx="3733800" cy="250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147206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the Auto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881336"/>
          </a:xfrm>
        </p:spPr>
        <p:txBody>
          <a:bodyPr/>
          <a:lstStyle/>
          <a:p>
            <a:r>
              <a:rPr lang="en-US" sz="2800" dirty="0"/>
              <a:t>Effects of NAFTA Renegotiation or Failure</a:t>
            </a:r>
          </a:p>
          <a:p>
            <a:pPr lvl="2"/>
            <a:r>
              <a:rPr lang="en-US" sz="2000" dirty="0"/>
              <a:t>Tightening of Rules of Origin</a:t>
            </a:r>
          </a:p>
          <a:p>
            <a:pPr lvl="2"/>
            <a:r>
              <a:rPr lang="en-US" sz="2000" dirty="0"/>
              <a:t>Returning to MFN tariffs</a:t>
            </a:r>
          </a:p>
          <a:p>
            <a:pPr lvl="1"/>
            <a:r>
              <a:rPr lang="en-US" sz="2400" dirty="0"/>
              <a:t>Inputs that now cross borders will become subject to tariffs</a:t>
            </a:r>
          </a:p>
          <a:p>
            <a:pPr lvl="1"/>
            <a:r>
              <a:rPr lang="en-US" sz="2400" dirty="0"/>
              <a:t>Along supply chains, tariffs will be levied on tariffs</a:t>
            </a:r>
          </a:p>
          <a:p>
            <a:pPr lvl="1"/>
            <a:r>
              <a:rPr lang="en-US" sz="2400" dirty="0"/>
              <a:t>Some inputs will be re-sourced to within NAFTA or US, at higher prices</a:t>
            </a:r>
          </a:p>
          <a:p>
            <a:pPr lvl="1"/>
            <a:r>
              <a:rPr lang="en-US" sz="2400" dirty="0"/>
              <a:t>Others will be re-sourced to Asia/Europe, also at higher prices, as tariff preference is lost or foregone</a:t>
            </a:r>
          </a:p>
        </p:txBody>
      </p:sp>
    </p:spTree>
    <p:extLst>
      <p:ext uri="{BB962C8B-B14F-4D97-AF65-F5344CB8AC3E}">
        <p14:creationId xmlns:p14="http://schemas.microsoft.com/office/powerpoint/2010/main" val="282710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and the Auto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5127558"/>
          </a:xfrm>
        </p:spPr>
        <p:txBody>
          <a:bodyPr/>
          <a:lstStyle/>
          <a:p>
            <a:r>
              <a:rPr lang="en-US" sz="2800" dirty="0"/>
              <a:t>Effects of NAFTA Renegotiation or Failure</a:t>
            </a:r>
          </a:p>
          <a:p>
            <a:pPr lvl="1"/>
            <a:r>
              <a:rPr lang="en-US" sz="2400" dirty="0"/>
              <a:t>All options raise costs</a:t>
            </a:r>
          </a:p>
          <a:p>
            <a:pPr lvl="2"/>
            <a:r>
              <a:rPr lang="en-US" sz="2000" dirty="0"/>
              <a:t>Reducing consumer welfare (higher prices for cars)</a:t>
            </a:r>
          </a:p>
          <a:p>
            <a:pPr lvl="2"/>
            <a:r>
              <a:rPr lang="en-US" sz="2000" dirty="0"/>
              <a:t>Reducing US producers’ competitiveness with producers outside NAFTA</a:t>
            </a:r>
          </a:p>
          <a:p>
            <a:pPr lvl="2"/>
            <a:r>
              <a:rPr lang="en-US" sz="2000" dirty="0"/>
              <a:t>Some producers may, eventually, relocate outside NAFTA</a:t>
            </a:r>
          </a:p>
          <a:p>
            <a:pPr lvl="1"/>
            <a:r>
              <a:rPr lang="en-US" sz="2400" dirty="0"/>
              <a:t>Some options increase employment in US, others reduce it</a:t>
            </a:r>
          </a:p>
          <a:p>
            <a:pPr lvl="1"/>
            <a:r>
              <a:rPr lang="en-US" sz="2400" dirty="0"/>
              <a:t>Trade imbalance </a:t>
            </a:r>
          </a:p>
          <a:p>
            <a:pPr lvl="2"/>
            <a:r>
              <a:rPr lang="en-US" sz="2000" dirty="0"/>
              <a:t>with Mexico likely falls, but </a:t>
            </a:r>
          </a:p>
          <a:p>
            <a:pPr lvl="2"/>
            <a:r>
              <a:rPr lang="en-US" sz="2000" dirty="0"/>
              <a:t>with rest of world will likely rise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5083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NAFTA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it is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have been its effects</a:t>
            </a:r>
          </a:p>
          <a:p>
            <a:r>
              <a:rPr lang="en-US" dirty="0"/>
              <a:t>Renegotiation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Timeline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Autos</a:t>
            </a:r>
          </a:p>
          <a:p>
            <a:pPr lvl="1"/>
            <a:r>
              <a:rPr lang="en-US" dirty="0"/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22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Prospects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2399" y="1358900"/>
            <a:ext cx="7282543" cy="4438138"/>
          </a:xfrm>
        </p:spPr>
        <p:txBody>
          <a:bodyPr/>
          <a:lstStyle/>
          <a:p>
            <a:r>
              <a:rPr lang="en-US" dirty="0"/>
              <a:t>US has included demands that some say are “poison pills”</a:t>
            </a:r>
          </a:p>
          <a:p>
            <a:pPr lvl="1"/>
            <a:r>
              <a:rPr lang="en-US" dirty="0"/>
              <a:t>Demands that they know others cannot accept</a:t>
            </a:r>
          </a:p>
          <a:p>
            <a:pPr lvl="1"/>
            <a:r>
              <a:rPr lang="en-US" dirty="0"/>
              <a:t>Is the purpose to get a better outcome (as they view it) for US?</a:t>
            </a:r>
          </a:p>
          <a:p>
            <a:pPr lvl="1"/>
            <a:r>
              <a:rPr lang="en-US" dirty="0"/>
              <a:t>Or is the purpose to justify later pulling out of NAFTA?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55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Prospects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2399" y="1358900"/>
            <a:ext cx="7282543" cy="3490186"/>
          </a:xfrm>
        </p:spPr>
        <p:txBody>
          <a:bodyPr/>
          <a:lstStyle/>
          <a:p>
            <a:r>
              <a:rPr lang="en-US" dirty="0"/>
              <a:t>US is most eager to complete a deal before</a:t>
            </a:r>
          </a:p>
          <a:p>
            <a:pPr lvl="1"/>
            <a:r>
              <a:rPr lang="en-US" dirty="0"/>
              <a:t>TPA (Trade Promotion Authority = “Fast Track”) expires (not likely to expire)</a:t>
            </a:r>
          </a:p>
          <a:p>
            <a:pPr lvl="1"/>
            <a:r>
              <a:rPr lang="en-US" dirty="0"/>
              <a:t>Mexico’s presidential election, July 1, 2018</a:t>
            </a:r>
          </a:p>
          <a:p>
            <a:pPr lvl="1"/>
            <a:r>
              <a:rPr lang="en-US" dirty="0"/>
              <a:t>US midterm election season heats up</a:t>
            </a:r>
          </a:p>
        </p:txBody>
      </p:sp>
    </p:spTree>
    <p:extLst>
      <p:ext uri="{BB962C8B-B14F-4D97-AF65-F5344CB8AC3E}">
        <p14:creationId xmlns:p14="http://schemas.microsoft.com/office/powerpoint/2010/main" val="911960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Prospects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2399" y="1358900"/>
            <a:ext cx="7282543" cy="4905958"/>
          </a:xfrm>
        </p:spPr>
        <p:txBody>
          <a:bodyPr/>
          <a:lstStyle/>
          <a:p>
            <a:r>
              <a:rPr lang="en-US" dirty="0"/>
              <a:t>Canada and Mexico have added incentive to agree:</a:t>
            </a:r>
          </a:p>
          <a:p>
            <a:pPr lvl="1"/>
            <a:r>
              <a:rPr lang="en-US" dirty="0"/>
              <a:t>Returning to prior tariffs will hurt them more than US</a:t>
            </a:r>
          </a:p>
          <a:p>
            <a:pPr lvl="1"/>
            <a:r>
              <a:rPr lang="en-US" dirty="0"/>
              <a:t>Trump exempted them from his metals tariffs conditional on NAFTA agreement</a:t>
            </a:r>
          </a:p>
          <a:p>
            <a:pPr lvl="2"/>
            <a:r>
              <a:rPr lang="en-US" dirty="0"/>
              <a:t>25% on steel</a:t>
            </a:r>
          </a:p>
          <a:p>
            <a:pPr lvl="2"/>
            <a:r>
              <a:rPr lang="en-US" dirty="0"/>
              <a:t>10% on aluminum</a:t>
            </a:r>
          </a:p>
          <a:p>
            <a:pPr lvl="3"/>
            <a:r>
              <a:rPr lang="en-US" dirty="0"/>
              <a:t>Canada is largest aluminum supplier to US and 2</a:t>
            </a:r>
            <a:r>
              <a:rPr lang="en-US" baseline="30000" dirty="0"/>
              <a:t>nd</a:t>
            </a:r>
            <a:r>
              <a:rPr lang="en-US" dirty="0"/>
              <a:t> largest of steel after EU</a:t>
            </a:r>
          </a:p>
          <a:p>
            <a:pPr lvl="3"/>
            <a:r>
              <a:rPr lang="en-US" dirty="0"/>
              <a:t>Mexico is 4th largest supplier of steel</a:t>
            </a:r>
          </a:p>
        </p:txBody>
      </p:sp>
    </p:spTree>
    <p:extLst>
      <p:ext uri="{BB962C8B-B14F-4D97-AF65-F5344CB8AC3E}">
        <p14:creationId xmlns:p14="http://schemas.microsoft.com/office/powerpoint/2010/main" val="2525993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Renegotiation Prospects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2399" y="1358900"/>
            <a:ext cx="7282543" cy="3736407"/>
          </a:xfrm>
        </p:spPr>
        <p:txBody>
          <a:bodyPr/>
          <a:lstStyle/>
          <a:p>
            <a:r>
              <a:rPr lang="en-US" dirty="0"/>
              <a:t>Renegotiation was briefly complicated by Trump’s stated desire to re-enter TPP, but that changed</a:t>
            </a:r>
          </a:p>
          <a:p>
            <a:r>
              <a:rPr lang="en-US" dirty="0"/>
              <a:t>If deal is reached, will Trump approve?  </a:t>
            </a:r>
          </a:p>
          <a:p>
            <a:r>
              <a:rPr lang="en-US" dirty="0"/>
              <a:t>If not, will he pull out of NAFTA completely?</a:t>
            </a:r>
          </a:p>
        </p:txBody>
      </p:sp>
    </p:spTree>
    <p:extLst>
      <p:ext uri="{BB962C8B-B14F-4D97-AF65-F5344CB8AC3E}">
        <p14:creationId xmlns:p14="http://schemas.microsoft.com/office/powerpoint/2010/main" val="234714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4795159"/>
          </a:xfrm>
        </p:spPr>
        <p:txBody>
          <a:bodyPr/>
          <a:lstStyle/>
          <a:p>
            <a:r>
              <a:rPr lang="en-US" dirty="0"/>
              <a:t>NAFTA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it is</a:t>
            </a:r>
          </a:p>
          <a:p>
            <a:pPr lvl="1"/>
            <a:r>
              <a:rPr lang="en-US" dirty="0"/>
              <a:t>What have been its effects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Renegotiation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Timeline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Issues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Autos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Prospects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A2FEF-5FE6-6343-BCFB-43BF578E06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2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dirty="0"/>
              <a:t>NAFTA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1435100"/>
            <a:ext cx="7239000" cy="2566857"/>
          </a:xfrm>
        </p:spPr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Grew massively across N. America</a:t>
            </a:r>
          </a:p>
          <a:p>
            <a:pPr lvl="1"/>
            <a:r>
              <a:rPr lang="en-US" dirty="0"/>
              <a:t>US bilateral trade with Mexico became deficits:  US imports &gt; US exports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From:  Wilson, Christopher, </a:t>
            </a:r>
            <a:r>
              <a:rPr lang="en-US" i="1"/>
              <a:t>Growing Together: Economic Ties between the United States and Mexico</a:t>
            </a:r>
            <a:r>
              <a:rPr lang="en-US"/>
              <a:t>, Wilson Center, March 2017.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045"/>
            <a:ext cx="9144000" cy="59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9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469"/>
            <a:ext cx="9144000" cy="5505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178" y="6454698"/>
            <a:ext cx="4809892" cy="319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Source</a:t>
            </a:r>
            <a:r>
              <a:rPr lang="en-US"/>
              <a:t>:  Congressional Research Service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22411"/>
      </p:ext>
    </p:extLst>
  </p:cSld>
  <p:clrMapOvr>
    <a:masterClrMapping/>
  </p:clrMapOvr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73281</TotalTime>
  <Words>1960</Words>
  <Application>Microsoft Macintosh PowerPoint</Application>
  <PresentationFormat>On-screen Show (4:3)</PresentationFormat>
  <Paragraphs>355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ＭＳ Ｐゴシック</vt:lpstr>
      <vt:lpstr>Arial</vt:lpstr>
      <vt:lpstr>Calibri</vt:lpstr>
      <vt:lpstr>Palatino Linotype</vt:lpstr>
      <vt:lpstr>ford-school-ppt-template_11-12_light</vt:lpstr>
      <vt:lpstr>Chart</vt:lpstr>
      <vt:lpstr>NAFTA and Its Renegotiation</vt:lpstr>
      <vt:lpstr>Outline</vt:lpstr>
      <vt:lpstr>Outline</vt:lpstr>
      <vt:lpstr>NAFTA</vt:lpstr>
      <vt:lpstr>NAFTA</vt:lpstr>
      <vt:lpstr>Outline</vt:lpstr>
      <vt:lpstr>NAFTA Effects</vt:lpstr>
      <vt:lpstr>PowerPoint Presentation</vt:lpstr>
      <vt:lpstr>PowerPoint Presentation</vt:lpstr>
      <vt:lpstr>PowerPoint Presentation</vt:lpstr>
      <vt:lpstr>PowerPoint Presentation</vt:lpstr>
      <vt:lpstr>NAFTA Effects</vt:lpstr>
      <vt:lpstr>Real Wages Plummeted!</vt:lpstr>
      <vt:lpstr>Real Wage:  No Change</vt:lpstr>
      <vt:lpstr>NAFTA Effects</vt:lpstr>
      <vt:lpstr>Unemployment:  No effect (or fell)</vt:lpstr>
      <vt:lpstr>PowerPoint Presentation</vt:lpstr>
      <vt:lpstr>NAFTA Effects</vt:lpstr>
      <vt:lpstr>NAFTA Effects</vt:lpstr>
      <vt:lpstr>Outline</vt:lpstr>
      <vt:lpstr>NAFTA Renegotiation</vt:lpstr>
      <vt:lpstr>NAFTA Renegotiation</vt:lpstr>
      <vt:lpstr>NAFTA Renegotiation</vt:lpstr>
      <vt:lpstr>Outline</vt:lpstr>
      <vt:lpstr>Renegotiation Issues</vt:lpstr>
      <vt:lpstr>Renegotiation Issues</vt:lpstr>
      <vt:lpstr>Renegotiation Issues</vt:lpstr>
      <vt:lpstr>Issues in More Detail</vt:lpstr>
      <vt:lpstr>Issues in More Detail</vt:lpstr>
      <vt:lpstr>How Tighter Rules of Origin Can Increase Imports</vt:lpstr>
      <vt:lpstr>Issues in More Detail</vt:lpstr>
      <vt:lpstr>Issues in More Detail</vt:lpstr>
      <vt:lpstr>Issues in More Detail</vt:lpstr>
      <vt:lpstr>Issues in More Detail</vt:lpstr>
      <vt:lpstr>Issues in More Detail</vt:lpstr>
      <vt:lpstr>Issues in More Detail</vt:lpstr>
      <vt:lpstr>Outline</vt:lpstr>
      <vt:lpstr>NAFTA and the Auto Sector</vt:lpstr>
      <vt:lpstr>NAFTA and the Auto Sector</vt:lpstr>
      <vt:lpstr>NAFTA and the Auto Sector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Sector</vt:lpstr>
      <vt:lpstr>NAFTA and Supply Chains</vt:lpstr>
      <vt:lpstr>NAFTA and Supply Chains</vt:lpstr>
      <vt:lpstr>NAFTA and Supply Chains</vt:lpstr>
      <vt:lpstr>NAFTA and the Auto Sector</vt:lpstr>
      <vt:lpstr>NAFTA and the Auto Sector</vt:lpstr>
      <vt:lpstr>Outline</vt:lpstr>
      <vt:lpstr>Renegotiation Prospects</vt:lpstr>
      <vt:lpstr>Renegotiation Prospects</vt:lpstr>
      <vt:lpstr>Renegotiation Prospects</vt:lpstr>
      <vt:lpstr>Renegotiation Prospects</vt:lpstr>
    </vt:vector>
  </TitlesOfParts>
  <Company>University of Michigan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221</cp:revision>
  <dcterms:created xsi:type="dcterms:W3CDTF">2011-07-06T15:52:55Z</dcterms:created>
  <dcterms:modified xsi:type="dcterms:W3CDTF">2018-04-24T15:05:39Z</dcterms:modified>
</cp:coreProperties>
</file>